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2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761C3-F076-45B7-A95B-BC01CE081AFC}" type="datetimeFigureOut">
              <a:rPr lang="pl-PL" smtClean="0"/>
              <a:t>2020-06-22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AB4D0-219B-4509-B1D9-3715CE0FBDF8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BAEC-E09E-4915-849B-9284880BE6B3}" type="datetime1">
              <a:rPr lang="pl-PL" smtClean="0"/>
              <a:t>2020-06-22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2007D-DB4F-43E9-96E9-406FF3743889}" type="datetime1">
              <a:rPr lang="pl-PL" smtClean="0"/>
              <a:t>2020-06-22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A200F-610A-4368-9A43-B396BBFE604C}" type="datetime1">
              <a:rPr lang="pl-PL" smtClean="0"/>
              <a:t>2020-06-22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8A6B0-B872-4665-89D5-ACB4AA999950}" type="datetime1">
              <a:rPr lang="pl-PL" smtClean="0"/>
              <a:t>2020-06-22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2498E-F194-4C08-9D9D-AC7F3500C6C3}" type="datetime1">
              <a:rPr lang="pl-PL" smtClean="0"/>
              <a:t>2020-06-22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21E1C-29C2-4D2E-87AB-17B5857DDDCC}" type="datetime1">
              <a:rPr lang="pl-PL" smtClean="0"/>
              <a:t>2020-06-22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FD55-B708-4ADB-B460-235816CE0EF2}" type="datetime1">
              <a:rPr lang="pl-PL" smtClean="0"/>
              <a:t>2020-06-22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BD39-0535-4B0B-8E5C-C4E198C9D4A0}" type="datetime1">
              <a:rPr lang="pl-PL" smtClean="0"/>
              <a:t>2020-06-22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FE8D4-F2C4-4919-B815-66892F715F02}" type="datetime1">
              <a:rPr lang="pl-PL" smtClean="0"/>
              <a:t>2020-06-22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463A-70AE-4590-AF82-0264932F13D9}" type="datetime1">
              <a:rPr lang="pl-PL" smtClean="0"/>
              <a:t>2020-06-22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1058-AF4D-46CD-9C3C-FE383F502C48}" type="datetime1">
              <a:rPr lang="pl-PL" smtClean="0"/>
              <a:t>2020-06-22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1243E-2887-4E15-B54F-E365DAFB0D2F}" type="datetime1">
              <a:rPr lang="pl-PL" smtClean="0"/>
              <a:t>2020-06-22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Kongres Ruchów Miejskich</a:t>
            </a:r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</a:t>
            </a:fld>
            <a:endParaRPr lang="pl-PL" dirty="0"/>
          </a:p>
        </p:txBody>
      </p:sp>
      <p:pic>
        <p:nvPicPr>
          <p:cNvPr id="5" name="Picture 2" descr="C:\Users\User\Desktop\AAAKONGRES MIEJSKI + sieci spoleczne\AAAPo VI KRM\VI KRM\logo KR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78303" y="1818739"/>
            <a:ext cx="4165399" cy="41105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178594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Rzetelna i uczciwa dyskusja nad funkcjonowaniem samorządu to rzecz istotna dla ruchów miejskich, bo: 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Działamy </a:t>
            </a:r>
            <a:r>
              <a:rPr lang="pl-PL" dirty="0" smtClean="0"/>
              <a:t>oddolnie i </a:t>
            </a:r>
            <a:r>
              <a:rPr lang="pl-PL" dirty="0" smtClean="0"/>
              <a:t>lokalnie. </a:t>
            </a:r>
          </a:p>
          <a:p>
            <a:r>
              <a:rPr lang="pl-PL" dirty="0" smtClean="0"/>
              <a:t>Samorządność </a:t>
            </a:r>
            <a:r>
              <a:rPr lang="pl-PL" dirty="0" smtClean="0"/>
              <a:t>miejska jest naszą przestrzenią </a:t>
            </a:r>
            <a:r>
              <a:rPr lang="pl-PL" dirty="0" smtClean="0"/>
              <a:t>działania</a:t>
            </a:r>
            <a:r>
              <a:rPr lang="pl-PL" dirty="0" smtClean="0"/>
              <a:t>.</a:t>
            </a:r>
            <a:endParaRPr lang="pl-PL" dirty="0" smtClean="0"/>
          </a:p>
          <a:p>
            <a:r>
              <a:rPr lang="pl-PL" dirty="0" smtClean="0"/>
              <a:t>M</a:t>
            </a:r>
            <a:r>
              <a:rPr lang="pl-PL" dirty="0" smtClean="0"/>
              <a:t>iejska </a:t>
            </a:r>
            <a:r>
              <a:rPr lang="pl-PL" dirty="0" smtClean="0"/>
              <a:t>wspólnota samorządowa to społeczny obszar aktywności. </a:t>
            </a:r>
            <a:endParaRPr lang="pl-PL" dirty="0" smtClean="0"/>
          </a:p>
          <a:p>
            <a:r>
              <a:rPr lang="pl-PL" dirty="0" smtClean="0"/>
              <a:t>Władza </a:t>
            </a:r>
            <a:r>
              <a:rPr lang="pl-PL" dirty="0" smtClean="0"/>
              <a:t>samorządowa jest głównym partnerem, ale bywa i adwersarzem ruchów </a:t>
            </a:r>
            <a:r>
              <a:rPr lang="pl-PL" dirty="0" smtClean="0"/>
              <a:t>miejskich, więc jej samozadowolenie  wzbudza irytację bo jest często nadmiarowe (np. akcja „supermiasta” </a:t>
            </a:r>
            <a:r>
              <a:rPr lang="pl-PL" dirty="0" err="1" smtClean="0"/>
              <a:t>Gaz.Wyba</a:t>
            </a:r>
            <a:r>
              <a:rPr lang="pl-PL" dirty="0" smtClean="0"/>
              <a:t>).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30003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3600" dirty="0" smtClean="0"/>
              <a:t>Dla ruchów miejskich nie mniej </a:t>
            </a:r>
            <a:r>
              <a:rPr lang="pl-PL" sz="3600" dirty="0" smtClean="0"/>
              <a:t>ważne </a:t>
            </a:r>
            <a:r>
              <a:rPr lang="pl-PL" sz="3600" smtClean="0"/>
              <a:t>od znaczących, </a:t>
            </a:r>
            <a:r>
              <a:rPr lang="pl-PL" sz="3600" dirty="0" smtClean="0"/>
              <a:t>ale nierównych dokonań materialnych samorządów („wyciskanie brukselki”…), za to </a:t>
            </a:r>
            <a:r>
              <a:rPr lang="pl-PL" sz="3600" dirty="0" smtClean="0"/>
              <a:t>bardzo istotne dla trwałego rozwoju, są </a:t>
            </a: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900" b="1" dirty="0" smtClean="0"/>
              <a:t>ZMIANY </a:t>
            </a:r>
            <a:r>
              <a:rPr lang="pl-PL" sz="4900" b="1" dirty="0" smtClean="0"/>
              <a:t>NIEMATERIALNE </a:t>
            </a: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3600" dirty="0" smtClean="0"/>
              <a:t>– </a:t>
            </a:r>
            <a:r>
              <a:rPr lang="pl-PL" sz="3600" dirty="0" smtClean="0"/>
              <a:t>przemiany miejskich społeczności i zmiany w ludziach, mieszkańcach miast, w tym co czują i jak myślą o swoich „małych ojczyznach” miejskich</a:t>
            </a:r>
            <a:r>
              <a:rPr lang="pl-PL" dirty="0" smtClean="0"/>
              <a:t>.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911213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ZWŁASZCZA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Stopniowa odbudowa lokalnych, miejskich </a:t>
            </a:r>
            <a:r>
              <a:rPr lang="pl-PL" b="1" dirty="0" smtClean="0"/>
              <a:t>tożsamości</a:t>
            </a:r>
            <a:r>
              <a:rPr lang="pl-PL" dirty="0" smtClean="0"/>
              <a:t> i tradycji, wspólnot rządzących się po swojemu na co dzień.  Nasze miasta stają się NASZE, </a:t>
            </a:r>
            <a:r>
              <a:rPr lang="pl-PL" dirty="0" err="1" smtClean="0"/>
              <a:t>nasze</a:t>
            </a:r>
            <a:r>
              <a:rPr lang="pl-PL" dirty="0" smtClean="0"/>
              <a:t> miasta to MY. </a:t>
            </a:r>
          </a:p>
          <a:p>
            <a:r>
              <a:rPr lang="pl-PL" dirty="0" smtClean="0"/>
              <a:t>Powolne odtwarzanie/wynajdywanie </a:t>
            </a:r>
            <a:r>
              <a:rPr lang="pl-PL" b="1" dirty="0" smtClean="0"/>
              <a:t>miejskości</a:t>
            </a:r>
            <a:r>
              <a:rPr lang="pl-PL" dirty="0" smtClean="0"/>
              <a:t> jako takiej, czyli wartości, aspiracji i miejskiego stylu życia, w tym </a:t>
            </a:r>
            <a:r>
              <a:rPr lang="pl-PL" dirty="0" smtClean="0"/>
              <a:t>praw i </a:t>
            </a:r>
            <a:r>
              <a:rPr lang="pl-PL" dirty="0" smtClean="0"/>
              <a:t>wolności demokratycznych.  Powstawanie </a:t>
            </a:r>
            <a:r>
              <a:rPr lang="pl-PL" b="1" dirty="0" smtClean="0"/>
              <a:t>miejskiego aktywizmu</a:t>
            </a:r>
            <a:r>
              <a:rPr lang="pl-PL" dirty="0" smtClean="0"/>
              <a:t> jako </a:t>
            </a:r>
            <a:r>
              <a:rPr lang="pl-PL" dirty="0" err="1" smtClean="0"/>
              <a:t>współkreatora</a:t>
            </a:r>
            <a:r>
              <a:rPr lang="pl-PL" dirty="0" smtClean="0"/>
              <a:t> zmian.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b="1" dirty="0" smtClean="0"/>
              <a:t>GŁÓWNE PUNKTY KRYTYKI </a:t>
            </a:r>
            <a:endParaRPr lang="pl-PL" sz="4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dirty="0" smtClean="0"/>
              <a:t>Upartyjnienie</a:t>
            </a:r>
            <a:r>
              <a:rPr lang="pl-PL" dirty="0" smtClean="0"/>
              <a:t> samorządów, władza nad miastem jako partyjny łup polityczny. </a:t>
            </a:r>
          </a:p>
          <a:p>
            <a:r>
              <a:rPr lang="pl-PL" b="1" dirty="0" smtClean="0"/>
              <a:t>Komercjalizacja</a:t>
            </a:r>
            <a:r>
              <a:rPr lang="pl-PL" dirty="0" smtClean="0"/>
              <a:t> miast , miasto działające jako firma. Najbardziej chyba dotknęło mieszkańców </a:t>
            </a:r>
            <a:r>
              <a:rPr lang="pl-PL" dirty="0" err="1" smtClean="0"/>
              <a:t>utowarowienie</a:t>
            </a:r>
            <a:r>
              <a:rPr lang="pl-PL" dirty="0" smtClean="0"/>
              <a:t> potrzeb mieszkaniowych. </a:t>
            </a:r>
          </a:p>
          <a:p>
            <a:r>
              <a:rPr lang="pl-PL" dirty="0" smtClean="0"/>
              <a:t>„Nowoczesność” sprzed kilku epok, czyli </a:t>
            </a:r>
            <a:r>
              <a:rPr lang="pl-PL" b="1" dirty="0" smtClean="0"/>
              <a:t>industrializm lat 50-tych</a:t>
            </a:r>
            <a:r>
              <a:rPr lang="pl-PL" dirty="0" smtClean="0"/>
              <a:t>, w różnych wymiarach cywilizacji miejskiej (np. transport, ekologia, handel, zarządzanie…)</a:t>
            </a:r>
          </a:p>
          <a:p>
            <a:r>
              <a:rPr lang="pl-PL" dirty="0" smtClean="0"/>
              <a:t>Samorząd </a:t>
            </a:r>
            <a:r>
              <a:rPr lang="pl-PL" b="1" dirty="0" smtClean="0"/>
              <a:t>ponad głowami mieszkańców</a:t>
            </a:r>
            <a:r>
              <a:rPr lang="pl-PL" dirty="0" smtClean="0"/>
              <a:t>, </a:t>
            </a:r>
            <a:r>
              <a:rPr lang="pl-PL" i="1" dirty="0" err="1" smtClean="0"/>
              <a:t>government</a:t>
            </a:r>
            <a:r>
              <a:rPr lang="pl-PL" dirty="0" smtClean="0"/>
              <a:t> ponad </a:t>
            </a:r>
            <a:r>
              <a:rPr lang="pl-PL" i="1" dirty="0" err="1" smtClean="0"/>
              <a:t>governance</a:t>
            </a:r>
            <a:r>
              <a:rPr lang="pl-PL" dirty="0" smtClean="0"/>
              <a:t>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KONSTYTUCJA RZECZYPOSPOLITEJ POLSKIEJ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 fontScale="70000" lnSpcReduction="20000"/>
          </a:bodyPr>
          <a:lstStyle/>
          <a:p>
            <a:r>
              <a:rPr lang="pl-PL" sz="3100" b="1" dirty="0" smtClean="0"/>
              <a:t>Art. 4.</a:t>
            </a:r>
            <a:endParaRPr lang="pl-PL" sz="3100" dirty="0" smtClean="0"/>
          </a:p>
          <a:p>
            <a:pPr>
              <a:buNone/>
            </a:pPr>
            <a:r>
              <a:rPr lang="pl-PL" sz="3100" b="1" dirty="0" smtClean="0"/>
              <a:t>1.</a:t>
            </a:r>
            <a:r>
              <a:rPr lang="pl-PL" sz="3100" dirty="0" smtClean="0"/>
              <a:t> Władza zwierzchnia w Rzeczypospolitej Polskiej należy do Narodu.</a:t>
            </a:r>
          </a:p>
          <a:p>
            <a:pPr>
              <a:buNone/>
            </a:pPr>
            <a:r>
              <a:rPr lang="pl-PL" sz="3100" b="1" dirty="0" smtClean="0"/>
              <a:t>2.</a:t>
            </a:r>
            <a:r>
              <a:rPr lang="pl-PL" sz="3100" dirty="0" smtClean="0"/>
              <a:t> Naród sprawuje władzę przez swoich przedstawicieli </a:t>
            </a:r>
            <a:r>
              <a:rPr lang="pl-PL" sz="3100" b="1" dirty="0" smtClean="0"/>
              <a:t>lub bezpośrednio</a:t>
            </a:r>
            <a:r>
              <a:rPr lang="pl-PL" sz="3100" dirty="0" smtClean="0"/>
              <a:t>.</a:t>
            </a:r>
          </a:p>
          <a:p>
            <a:pPr>
              <a:buNone/>
            </a:pPr>
            <a:r>
              <a:rPr lang="pl-PL" sz="3100" dirty="0" smtClean="0"/>
              <a:t>(…).</a:t>
            </a:r>
          </a:p>
          <a:p>
            <a:r>
              <a:rPr lang="pl-PL" sz="3100" b="1" dirty="0" smtClean="0"/>
              <a:t>Art</a:t>
            </a:r>
            <a:r>
              <a:rPr lang="pl-PL" sz="3100" b="1" dirty="0" smtClean="0"/>
              <a:t>. 16.</a:t>
            </a:r>
            <a:endParaRPr lang="pl-PL" sz="3100" dirty="0" smtClean="0"/>
          </a:p>
          <a:p>
            <a:pPr>
              <a:buNone/>
            </a:pPr>
            <a:r>
              <a:rPr lang="pl-PL" sz="3100" b="1" dirty="0" smtClean="0"/>
              <a:t>1.</a:t>
            </a:r>
            <a:r>
              <a:rPr lang="pl-PL" sz="3100" dirty="0" smtClean="0"/>
              <a:t> </a:t>
            </a:r>
            <a:r>
              <a:rPr lang="pl-PL" sz="3100" b="1" dirty="0" smtClean="0"/>
              <a:t>Ogół </a:t>
            </a:r>
            <a:r>
              <a:rPr lang="pl-PL" sz="3100" b="1" dirty="0" smtClean="0"/>
              <a:t>mieszkańców </a:t>
            </a:r>
            <a:r>
              <a:rPr lang="pl-PL" sz="3100" dirty="0" smtClean="0"/>
              <a:t>jednostek zasadniczego podziału terytorialnego stanowi z mocy prawa wspólnotę samorządową. </a:t>
            </a:r>
            <a:r>
              <a:rPr lang="pl-PL" sz="3100" dirty="0" smtClean="0"/>
              <a:t>(…).</a:t>
            </a:r>
          </a:p>
          <a:p>
            <a:pPr>
              <a:buNone/>
            </a:pPr>
            <a:endParaRPr lang="pl-PL" sz="3100" dirty="0" smtClean="0"/>
          </a:p>
          <a:p>
            <a:pPr>
              <a:buNone/>
            </a:pPr>
            <a:r>
              <a:rPr lang="pl-PL" sz="3100" dirty="0" smtClean="0"/>
              <a:t>Dla przypomnienia:</a:t>
            </a:r>
          </a:p>
          <a:p>
            <a:r>
              <a:rPr lang="pl-PL" sz="3100" b="1" dirty="0" smtClean="0"/>
              <a:t>Kto</a:t>
            </a:r>
            <a:r>
              <a:rPr lang="pl-PL" sz="3100" dirty="0" smtClean="0"/>
              <a:t> stanowi samorząd? </a:t>
            </a:r>
          </a:p>
          <a:p>
            <a:r>
              <a:rPr lang="pl-PL" sz="3100" b="1" dirty="0" smtClean="0"/>
              <a:t>Kto</a:t>
            </a:r>
            <a:r>
              <a:rPr lang="pl-PL" sz="3100" dirty="0" smtClean="0"/>
              <a:t> jest władzą samorządową? </a:t>
            </a:r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478632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Czyli:</a:t>
            </a:r>
            <a:br>
              <a:rPr lang="pl-PL" dirty="0" smtClean="0"/>
            </a:br>
            <a:r>
              <a:rPr lang="pl-PL" dirty="0" smtClean="0"/>
              <a:t>JAK SOBIE POŚCIELESZ TAK SIĘ WYŚPISZ, czyli:</a:t>
            </a:r>
            <a:br>
              <a:rPr lang="pl-PL" dirty="0" smtClean="0"/>
            </a:br>
            <a:r>
              <a:rPr lang="pl-PL" b="1" dirty="0" smtClean="0"/>
              <a:t>A</a:t>
            </a:r>
            <a:r>
              <a:rPr lang="pl-PL" b="1" dirty="0" smtClean="0"/>
              <a:t>lbo będziemy starali się być podmiotami w naszych miastach, zgodnie z tradycją europejskiego miasta i Konstytucją albo  nie będziemy żyć u siebie, tak jak chcemy.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572140"/>
            <a:ext cx="8229600" cy="554023"/>
          </a:xfrm>
        </p:spPr>
        <p:txBody>
          <a:bodyPr>
            <a:normAutofit lnSpcReduction="10000"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16</a:t>
            </a:fld>
            <a:endParaRPr lang="pl-PL"/>
          </a:p>
        </p:txBody>
      </p:sp>
      <p:pic>
        <p:nvPicPr>
          <p:cNvPr id="3074" name="Picture 2" descr="C:\Users\User\Desktop\AAAKONGRES MIEJSKI + sieci spoleczne\AAAPo VI KRM\PORTAL internetowy\aaTEKSTY\aaNOWE do publikacji  Teksty w kolejce\żżżopublikowane\30lecie samorzadu\Ministerstwo-Mias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812052"/>
            <a:ext cx="7976151" cy="53141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Pryncypia Kongresu Ruchów Miejskich na kolejne lata samorządu: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dirty="0" smtClean="0"/>
              <a:t>I. Miasta przyjazne dla klimatu i środowiska </a:t>
            </a:r>
            <a:endParaRPr lang="pl-PL" b="1" dirty="0" smtClean="0"/>
          </a:p>
          <a:p>
            <a:pPr>
              <a:spcAft>
                <a:spcPts val="600"/>
              </a:spcAft>
              <a:buNone/>
            </a:pPr>
            <a:r>
              <a:rPr lang="pl-PL" sz="2800" dirty="0" smtClean="0"/>
              <a:t>(zrównoważony transport, ekspansja zieleni, ograniczanie zużycia energii, eliminacja niskiej emisji, gospodarka </a:t>
            </a:r>
            <a:r>
              <a:rPr lang="pl-PL" sz="2800" dirty="0" err="1" smtClean="0"/>
              <a:t>niskoodpadowa</a:t>
            </a:r>
            <a:r>
              <a:rPr lang="pl-PL" sz="2800" dirty="0" smtClean="0"/>
              <a:t>, ratowanie wody, powszechna edukacja w tych obszarach).</a:t>
            </a:r>
          </a:p>
          <a:p>
            <a:r>
              <a:rPr lang="pl-PL" b="1" dirty="0" smtClean="0"/>
              <a:t>II</a:t>
            </a:r>
            <a:r>
              <a:rPr lang="pl-PL" b="1" dirty="0" smtClean="0"/>
              <a:t>. Solidarność miast i mieszkańców – przeciw nierównościom </a:t>
            </a:r>
            <a:endParaRPr lang="pl-PL" b="1" dirty="0" smtClean="0"/>
          </a:p>
          <a:p>
            <a:pPr>
              <a:buNone/>
            </a:pPr>
            <a:r>
              <a:rPr lang="pl-PL" sz="2800" dirty="0" smtClean="0"/>
              <a:t>(współpraca miast a nie rywalizacja,  wsparcie dla miast małych i mniejszych, solidarność mieszkańców, zwłaszcza wsparcie  słabszych, nacisk na zaniedbane potrzeby społeczne: mieszkania dostępne, ochrona zdrowia, edukacja , usługi opiekuńcze).</a:t>
            </a:r>
            <a:endParaRPr lang="pl-PL" sz="2800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285992"/>
            <a:ext cx="8229600" cy="1143000"/>
          </a:xfrm>
        </p:spPr>
        <p:txBody>
          <a:bodyPr>
            <a:noAutofit/>
          </a:bodyPr>
          <a:lstStyle/>
          <a:p>
            <a:r>
              <a:rPr lang="pl-PL" sz="8000" b="1" dirty="0" smtClean="0"/>
              <a:t>ZGADZACIE</a:t>
            </a:r>
            <a:br>
              <a:rPr lang="pl-PL" sz="8000" b="1" dirty="0" smtClean="0"/>
            </a:br>
            <a:r>
              <a:rPr lang="pl-PL" sz="8000" b="1" dirty="0" smtClean="0"/>
              <a:t>SIĘ</a:t>
            </a:r>
            <a:br>
              <a:rPr lang="pl-PL" sz="8000" b="1" dirty="0" smtClean="0"/>
            </a:br>
            <a:r>
              <a:rPr lang="pl-PL" sz="8000" b="1" dirty="0" smtClean="0"/>
              <a:t>???</a:t>
            </a:r>
            <a:endParaRPr lang="pl-PL" sz="8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5143512"/>
            <a:ext cx="8229600" cy="311121"/>
          </a:xfrm>
        </p:spPr>
        <p:txBody>
          <a:bodyPr>
            <a:normAutofit fontScale="55000" lnSpcReduction="20000"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18</a:t>
            </a:fld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2786081"/>
          </a:xfrm>
        </p:spPr>
        <p:txBody>
          <a:bodyPr>
            <a:normAutofit/>
          </a:bodyPr>
          <a:lstStyle/>
          <a:p>
            <a:r>
              <a:rPr lang="pl-PL" b="1" dirty="0" smtClean="0"/>
              <a:t>Wokół </a:t>
            </a:r>
            <a:br>
              <a:rPr lang="pl-PL" b="1" dirty="0" smtClean="0"/>
            </a:br>
            <a:r>
              <a:rPr lang="pl-PL" b="1" dirty="0" smtClean="0"/>
              <a:t>30 ROCZNICY SAMORZĄDU </a:t>
            </a:r>
            <a:br>
              <a:rPr lang="pl-PL" b="1" dirty="0" smtClean="0"/>
            </a:br>
            <a:r>
              <a:rPr lang="pl-PL" b="1" dirty="0" smtClean="0"/>
              <a:t>w Rzeczpospolitej Polskiej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si</a:t>
            </a:r>
            <a:r>
              <a:rPr lang="pl-PL" dirty="0" smtClean="0"/>
              <a:t>ę</a:t>
            </a:r>
            <a:r>
              <a:rPr lang="pl-PL" dirty="0" smtClean="0"/>
              <a:t> wydarzyło i kiedy?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8 marca 1990 r. uchwalono ustawy: o zmianie Konstytucji RP, o samorządzie gminnym oraz o zmianie ustawy Ordynacja wyborcza do rad gmin.</a:t>
            </a:r>
          </a:p>
          <a:p>
            <a:r>
              <a:rPr lang="pl-PL" dirty="0" smtClean="0"/>
              <a:t>27 maja 1990 r. odbyły się pierwsze wybory samorządowe do rad </a:t>
            </a:r>
            <a:r>
              <a:rPr lang="pl-PL" dirty="0" smtClean="0"/>
              <a:t>gmin. 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 descr="C:\Users\User\Desktop\AAAKONGRES MIEJSKI + sieci spoleczne\AAAPo VI KRM\PORTAL internetowy\aaTEKSTY\aaNOWE do publikacji  Teksty w kolejce\żżżopublikowane\30lecie samorzadu\Ustawa o samorzadzie gminny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15505" y="1600200"/>
            <a:ext cx="6112989" cy="4525963"/>
          </a:xfrm>
          <a:prstGeom prst="rect">
            <a:avLst/>
          </a:prstGeom>
          <a:noFill/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/>
          </a:bodyPr>
          <a:lstStyle/>
          <a:p>
            <a:r>
              <a:rPr lang="pl-PL" b="1" dirty="0" smtClean="0"/>
              <a:t>Czy rocznice nie są NUUUUUUUUUUDNE</a:t>
            </a:r>
            <a:r>
              <a:rPr lang="pl-PL" dirty="0" smtClean="0"/>
              <a:t>?</a:t>
            </a:r>
            <a:br>
              <a:rPr lang="pl-PL" dirty="0" smtClean="0"/>
            </a:br>
            <a:r>
              <a:rPr lang="pl-PL" sz="2800" dirty="0" smtClean="0"/>
              <a:t>I mało kogo naprawdę obchodzą…?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dirty="0" smtClean="0"/>
              <a:t>……………………………….. ?</a:t>
            </a:r>
          </a:p>
          <a:p>
            <a:pPr algn="ctr">
              <a:buNone/>
            </a:pPr>
            <a:r>
              <a:rPr lang="pl-PL" dirty="0" smtClean="0"/>
              <a:t>Dla kogo są nudne dla tego są, a dla kogo nie są dla tego nie są (np. uczestników/kreatorów zdarzeń rocznicowo fetowanych)….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000" b="1" dirty="0" smtClean="0"/>
              <a:t>Kiedy nie są dla ogółu?</a:t>
            </a:r>
            <a:endParaRPr lang="pl-PL" sz="40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68874"/>
          </a:xfrm>
        </p:spPr>
        <p:txBody>
          <a:bodyPr>
            <a:normAutofit/>
          </a:bodyPr>
          <a:lstStyle/>
          <a:p>
            <a:r>
              <a:rPr lang="pl-PL" dirty="0" smtClean="0"/>
              <a:t>Rocznice mogą skupić uwagę i rozpalić znacząco emocje publiczności chyba zwłaszcza wtedy, kiedy ich przedmiot staje się pretekstem do wyrażenia </a:t>
            </a:r>
            <a:br>
              <a:rPr lang="pl-PL" dirty="0" smtClean="0"/>
            </a:br>
            <a:r>
              <a:rPr lang="pl-PL" b="1" dirty="0" smtClean="0"/>
              <a:t>AKTUALNEJ, DONIOSŁEJ SPRAWY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143512"/>
            <a:ext cx="8229600" cy="982651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JAKA TO DZIŚ SPRAWA?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endParaRPr lang="pl-PL" sz="3600" b="1" dirty="0" smtClean="0"/>
          </a:p>
          <a:p>
            <a:pPr algn="ctr">
              <a:buNone/>
            </a:pPr>
            <a:r>
              <a:rPr lang="pl-PL" sz="4200" b="1" dirty="0" smtClean="0"/>
              <a:t>SPÓR o FORMĘ POLITYCZNĄ PAŃSTWA</a:t>
            </a:r>
          </a:p>
          <a:p>
            <a:pPr algn="ctr">
              <a:buNone/>
            </a:pPr>
            <a:endParaRPr lang="pl-PL" sz="3600" b="1" dirty="0" smtClean="0"/>
          </a:p>
          <a:p>
            <a:pPr>
              <a:buNone/>
            </a:pPr>
            <a:r>
              <a:rPr lang="pl-PL" dirty="0" smtClean="0"/>
              <a:t>-- Czy mamy mieć  tzw. </a:t>
            </a:r>
            <a:r>
              <a:rPr lang="pl-PL" b="1" dirty="0" smtClean="0"/>
              <a:t>jednolitą władzę państwową</a:t>
            </a:r>
            <a:r>
              <a:rPr lang="pl-PL" dirty="0" smtClean="0"/>
              <a:t>, hierarchiczną  i scentralizowaną? Niektórzy uważają, że jest ona wydajniejsza np. wobec proklamowanej inwazji wirusa..</a:t>
            </a:r>
          </a:p>
          <a:p>
            <a:pPr>
              <a:buNone/>
            </a:pPr>
            <a:r>
              <a:rPr lang="pl-PL" dirty="0" smtClean="0"/>
              <a:t>-- Czy też utrzymać ustrój samorządowy, skonstruowany  w oparciu o zasadę </a:t>
            </a:r>
            <a:r>
              <a:rPr lang="pl-PL" b="1" dirty="0" smtClean="0"/>
              <a:t>pomocniczości </a:t>
            </a:r>
            <a:r>
              <a:rPr lang="pl-PL" dirty="0" smtClean="0"/>
              <a:t>(subsydiarności) delegujący władzę i kompetencje na możliwie najniższy poziom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2500330"/>
          </a:xfrm>
        </p:spPr>
        <p:txBody>
          <a:bodyPr>
            <a:normAutofit/>
          </a:bodyPr>
          <a:lstStyle/>
          <a:p>
            <a:r>
              <a:rPr lang="pl-PL" sz="3200" dirty="0" smtClean="0"/>
              <a:t>Obrona samorządów przed zamysłami przekształcania go w terenowe delegatury rządu</a:t>
            </a:r>
            <a:br>
              <a:rPr lang="pl-PL" sz="3200" dirty="0" smtClean="0"/>
            </a:br>
            <a:r>
              <a:rPr lang="pl-PL" sz="3600" b="1" dirty="0" smtClean="0"/>
              <a:t>UTRUDNIA refleksję i rzetelną ocenę 30 lat samorządu!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268667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Z jednej strony (reprezentanci miejskiej biurokracji z zapleczem, np. medialnym) są </a:t>
            </a:r>
            <a:r>
              <a:rPr lang="pl-PL" b="1" dirty="0" smtClean="0"/>
              <a:t>laurki</a:t>
            </a:r>
            <a:r>
              <a:rPr lang="pl-PL" b="1" dirty="0" smtClean="0"/>
              <a:t> </a:t>
            </a:r>
            <a:r>
              <a:rPr lang="pl-PL" dirty="0" smtClean="0"/>
              <a:t>dla samorządu i </a:t>
            </a:r>
            <a:r>
              <a:rPr lang="pl-PL" b="1" dirty="0" smtClean="0"/>
              <a:t>samozadowolenie – </a:t>
            </a:r>
            <a:r>
              <a:rPr lang="pl-PL" dirty="0" smtClean="0"/>
              <a:t>w imię obrony samorządu. </a:t>
            </a:r>
          </a:p>
          <a:p>
            <a:r>
              <a:rPr lang="pl-PL" dirty="0" smtClean="0"/>
              <a:t>Z drugiej – polityka dociskania do ściany i </a:t>
            </a:r>
            <a:r>
              <a:rPr lang="pl-PL" b="1" dirty="0" smtClean="0"/>
              <a:t>dyskredytowania samorządu</a:t>
            </a:r>
            <a:r>
              <a:rPr lang="pl-PL" dirty="0" smtClean="0"/>
              <a:t>, zwłaszcza krytyka większych miast, które od rządzących są niezależne albo i opozycyjne. 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KONGRES RUCHÓW MIEJSKICH</a:t>
            </a:r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9</a:t>
            </a:fld>
            <a:endParaRPr lang="pl-PL"/>
          </a:p>
        </p:txBody>
      </p:sp>
      <p:pic>
        <p:nvPicPr>
          <p:cNvPr id="2050" name="Picture 2" descr="C:\Users\User\Desktop\AAAKONGRES MIEJSKI + sieci spoleczne\AAAPo VI KRM\VI KRM\logo KR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142984"/>
            <a:ext cx="5429288" cy="5357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630</Words>
  <PresentationFormat>Pokaz na ekranie (4:3)</PresentationFormat>
  <Paragraphs>71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Motyw pakietu Office</vt:lpstr>
      <vt:lpstr>Kongres Ruchów Miejskich</vt:lpstr>
      <vt:lpstr>Wokół  30 ROCZNICY SAMORZĄDU  w Rzeczpospolitej Polskiej</vt:lpstr>
      <vt:lpstr>Co się wydarzyło i kiedy?</vt:lpstr>
      <vt:lpstr>Slajd 4</vt:lpstr>
      <vt:lpstr>Czy rocznice nie są NUUUUUUUUUUDNE? I mało kogo naprawdę obchodzą…?</vt:lpstr>
      <vt:lpstr>Rocznice mogą skupić uwagę i rozpalić znacząco emocje publiczności chyba zwłaszcza wtedy, kiedy ich przedmiot staje się pretekstem do wyrażenia  AKTUALNEJ, DONIOSŁEJ SPRAWY</vt:lpstr>
      <vt:lpstr>JAKA TO DZIŚ SPRAWA?</vt:lpstr>
      <vt:lpstr>Obrona samorządów przed zamysłami przekształcania go w terenowe delegatury rządu UTRUDNIA refleksję i rzetelną ocenę 30 lat samorządu!</vt:lpstr>
      <vt:lpstr>KONGRES RUCHÓW MIEJSKICH</vt:lpstr>
      <vt:lpstr>Rzetelna i uczciwa dyskusja nad funkcjonowaniem samorządu to rzecz istotna dla ruchów miejskich, bo:  </vt:lpstr>
      <vt:lpstr>Dla ruchów miejskich nie mniej ważne od znaczących, ale nierównych dokonań materialnych samorządów („wyciskanie brukselki”…), za to bardzo istotne dla trwałego rozwoju, są  ZMIANY NIEMATERIALNE  – przemiany miejskich społeczności i zmiany w ludziach, mieszkańcach miast, w tym co czują i jak myślą o swoich „małych ojczyznach” miejskich.  </vt:lpstr>
      <vt:lpstr>ZWŁASZCZA</vt:lpstr>
      <vt:lpstr>GŁÓWNE PUNKTY KRYTYKI </vt:lpstr>
      <vt:lpstr>KONSTYTUCJA RZECZYPOSPOLITEJ POLSKIEJ </vt:lpstr>
      <vt:lpstr>Czyli: JAK SOBIE POŚCIELESZ TAK SIĘ WYŚPISZ, czyli: Albo będziemy starali się być podmiotami w naszych miastach, zgodnie z tradycją europejskiego miasta i Konstytucją albo  nie będziemy żyć u siebie, tak jak chcemy.   </vt:lpstr>
      <vt:lpstr>Slajd 16</vt:lpstr>
      <vt:lpstr>Pryncypia Kongresu Ruchów Miejskich na kolejne lata samorządu:</vt:lpstr>
      <vt:lpstr>ZGADZACIE SIĘ ???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 ROCZNICA SAMORZĄDU w Rzeczpospolitej Polskiej</dc:title>
  <dc:creator>User</dc:creator>
  <cp:lastModifiedBy>User</cp:lastModifiedBy>
  <cp:revision>31</cp:revision>
  <dcterms:created xsi:type="dcterms:W3CDTF">2020-06-22T16:40:15Z</dcterms:created>
  <dcterms:modified xsi:type="dcterms:W3CDTF">2020-06-22T20:35:25Z</dcterms:modified>
</cp:coreProperties>
</file>